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4" r:id="rId7"/>
    <p:sldId id="275" r:id="rId8"/>
    <p:sldId id="260" r:id="rId9"/>
    <p:sldId id="261" r:id="rId10"/>
    <p:sldId id="270" r:id="rId11"/>
    <p:sldId id="271" r:id="rId12"/>
    <p:sldId id="272" r:id="rId13"/>
    <p:sldId id="273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513C-4B24-4AF2-A331-B7E096B47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EFE0E-A2ED-4F2D-8993-BFD850636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DC7CA-E5B0-438F-A861-BDF825F77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485E6-519E-4D34-A233-DDA4C61C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30ED0-D380-4070-BDEE-F24E42A1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4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12320-8F69-43A4-A70C-7C0A299E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DF58C-347B-4757-9C9D-F55418249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2AC3-94B8-461A-87DE-FCEADFBF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C2A38-D3BD-4321-A4A7-047D52C8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F8BD-3F94-4C2B-BE56-CA46AEFC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4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B2048-1AB0-4684-B88D-29BA5BC14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5CD4CB-C306-4A4B-9319-88EFD1B64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23C5-4C3E-47EA-A706-EA6AD4A2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D97F0-0CA3-436F-BB34-5145D20F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B967A-8433-4169-8F3E-57F0872A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1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E38F-039B-48CB-9855-23B3B7D0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DA17-8981-40C8-BDE1-40306B954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3188-E79F-4F53-B075-2479DE6E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E4EF-75BB-45CD-9DB7-730B1049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354C8-EBF5-4053-B73D-0440A4E0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18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C577-F25E-4850-BEAC-AC5E672F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215DA-2D01-4F47-8A15-FE76B1764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49D2C-DD9B-4650-A32D-8AB6327B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9AF6-5325-4EAD-AC49-DD6F565A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01899-0DC9-49F4-86E6-90E513C2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5529-0912-4BD4-82E6-31075AE7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6AFC9-98FC-4B41-91CE-63D92AACB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6056F-B984-4BDB-AA3A-A4B05A345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797FC-0F2A-4C0F-A62D-42FE8338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3B1AB-B4C1-4702-9445-E79F109EF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5926F-716B-467E-80E6-59C42E49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6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8613-2F9F-4A25-8846-88DFE8D6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D7941-729B-433D-91E6-58F64A21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D483F-2C73-4B28-BCD2-EDFDB6811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AD2EA-278B-4F06-95FD-20CEB0315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E4CC4-4BB5-40B1-9590-723715EEA8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82483-606B-4B6D-84B8-71BEEA65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546AF-3F76-45D3-97DE-5CA2368B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7D6B3-2BE6-43B4-8DAE-F2A846AC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9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F87E-9666-4846-AF68-3E0E4895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02BFE-D685-4A42-A972-B61E5A33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62FDC-5FD1-4636-9A56-97846450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61C40-1CDF-4C64-9779-97268DF7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FBEA8-D813-487D-AED3-75AD0545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4EDF8-FA9F-4B18-B6CF-CA0FB4E2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9756-33D2-4835-B804-9E6BF7C5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82C2-FE3C-4772-8CFE-518FEE3F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53CD-F1FD-4508-8A3E-A9F7512A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36A80-8967-43EA-ACBE-B52F335DF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239D0-2C54-44C1-9F48-63761E79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2A6F0-E2B6-4A4B-83A2-468D96F2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0195D-47D1-4C64-9CC2-089638CB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8FD2-FC9D-4C30-BD0D-79BF1DCF6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C2E41-C824-46AA-96E9-CEF703612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67DE9-64CD-4C16-856F-5E82177C4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AF553-DE54-4942-939F-29891760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0670B-CDAA-47B0-B2F7-03FB4BFC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45191-98ED-459F-A5DC-F6417C45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B2C1B-F58E-44EB-8253-BEB73724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BA5D-D59C-4374-A951-1DF72C9DD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7FAD5-0C04-49EF-AC8D-207369406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93C99-633A-4570-820C-5B940495293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E32D6-FC51-4B00-85C4-6CB263EC0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AB24-D161-418A-96ED-7F543B3EC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FC2F8-AF1F-475D-8C40-852CFBBE2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3FCF-164C-4A21-A436-0A251BE8D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3758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+mn-lt"/>
                <a:ea typeface="Noto Sans CJK TC Regular" panose="020B0500000000000000" pitchFamily="34" charset="-120"/>
              </a:rPr>
              <a:t>Using Genetic Algorithm to solve </a:t>
            </a:r>
            <a:br>
              <a:rPr lang="en-US" sz="4400" dirty="0">
                <a:latin typeface="+mn-lt"/>
                <a:ea typeface="Noto Sans CJK TC Regular" panose="020B0500000000000000" pitchFamily="34" charset="-120"/>
              </a:rPr>
            </a:br>
            <a:r>
              <a:rPr lang="en-US" sz="4400" dirty="0">
                <a:latin typeface="+mn-lt"/>
                <a:ea typeface="Noto Sans CJK TC Regular" panose="020B0500000000000000" pitchFamily="34" charset="-120"/>
              </a:rPr>
              <a:t>Travelling salesman Problem (TSP)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7363E-7680-4AE3-A31C-48258C49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937"/>
            <a:ext cx="9144000" cy="1655762"/>
          </a:xfrm>
        </p:spPr>
        <p:txBody>
          <a:bodyPr/>
          <a:lstStyle/>
          <a:p>
            <a:r>
              <a:rPr lang="en-US" dirty="0">
                <a:ea typeface="Noto Sans CJK TC Regular" panose="020B0500000000000000" pitchFamily="34" charset="-120"/>
              </a:rPr>
              <a:t>711006448</a:t>
            </a:r>
            <a:r>
              <a:rPr lang="en-US" altLang="zh-TW" dirty="0">
                <a:ea typeface="Noto Sans CJK TC Regular" panose="020B0500000000000000" pitchFamily="34" charset="-120"/>
              </a:rPr>
              <a:t>1  </a:t>
            </a:r>
            <a:r>
              <a:rPr lang="zh-TW" altLang="en-US" dirty="0">
                <a:ea typeface="Noto Sans CJK TC Regular" panose="020B0500000000000000" pitchFamily="34" charset="-120"/>
              </a:rPr>
              <a:t>紀政均</a:t>
            </a:r>
            <a:endParaRPr lang="en-US" dirty="0">
              <a:ea typeface="Noto Sans CJK TC Regular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313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C77A-7589-44FE-87D2-871374D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BD0E-7275-4B3D-9EF1-B359A1EB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Western Sahara: 29 Cities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29ED8C-91E1-471D-B888-F834EA75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26" y="3254928"/>
            <a:ext cx="3846801" cy="272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2332C-7195-4FBE-91A7-5887AA7D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5121"/>
            <a:ext cx="4757681" cy="3501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27A2B-625D-4300-8B0F-F251E9C0B263}"/>
              </a:ext>
            </a:extLst>
          </p:cNvPr>
          <p:cNvSpPr txBox="1"/>
          <p:nvPr/>
        </p:nvSpPr>
        <p:spPr>
          <a:xfrm>
            <a:off x="7510893" y="2985852"/>
            <a:ext cx="177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</a:t>
            </a:r>
            <a:endParaRPr lang="en-US" dirty="0"/>
          </a:p>
        </p:txBody>
      </p:sp>
      <p:pic>
        <p:nvPicPr>
          <p:cNvPr id="3074" name="Picture 2" descr="File:Flag of Western Sahara.png - Wikimedia Commons">
            <a:extLst>
              <a:ext uri="{FF2B5EF4-FFF2-40B4-BE49-F238E27FC236}">
                <a16:creationId xmlns:a16="http://schemas.microsoft.com/office/drawing/2014/main" id="{5923F956-97D8-4E61-84B9-33A8B69F1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88" y="1825625"/>
            <a:ext cx="979471" cy="489736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63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5E928-B3CC-453B-AC65-300C5288A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5821"/>
            <a:ext cx="4970907" cy="364501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47FEB-73D9-4364-9280-B3537A092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1174"/>
            <a:ext cx="9421536" cy="643953"/>
          </a:xfrm>
        </p:spPr>
        <p:txBody>
          <a:bodyPr>
            <a:normAutofit/>
          </a:bodyPr>
          <a:lstStyle/>
          <a:p>
            <a:r>
              <a:rPr lang="en-US" sz="2400" dirty="0"/>
              <a:t>Djibouti: 38 Cities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A0618A-9A3C-4B92-BDFC-A586D632A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08" y="1787145"/>
            <a:ext cx="4044622" cy="2849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4DEC5-58BE-4AEF-A2E2-13B8BFEBB148}"/>
              </a:ext>
            </a:extLst>
          </p:cNvPr>
          <p:cNvSpPr txBox="1"/>
          <p:nvPr/>
        </p:nvSpPr>
        <p:spPr>
          <a:xfrm>
            <a:off x="7583086" y="1601669"/>
            <a:ext cx="17784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Ans</a:t>
            </a:r>
            <a:endParaRPr lang="en-US" dirty="0"/>
          </a:p>
        </p:txBody>
      </p:sp>
      <p:pic>
        <p:nvPicPr>
          <p:cNvPr id="2050" name="Picture 2" descr="Flag of Djibouti - Wikipedia">
            <a:extLst>
              <a:ext uri="{FF2B5EF4-FFF2-40B4-BE49-F238E27FC236}">
                <a16:creationId xmlns:a16="http://schemas.microsoft.com/office/drawing/2014/main" id="{C664024F-06A6-4D1C-926F-5D9951D29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88" y="631174"/>
            <a:ext cx="668157" cy="44543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8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47FEB-73D9-4364-9280-B3537A092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9564"/>
            <a:ext cx="9421536" cy="635564"/>
          </a:xfrm>
        </p:spPr>
        <p:txBody>
          <a:bodyPr>
            <a:normAutofit/>
          </a:bodyPr>
          <a:lstStyle/>
          <a:p>
            <a:r>
              <a:rPr lang="en-US" sz="2400" dirty="0"/>
              <a:t>Qatar: 194 Cities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B4A95-E8F2-4872-9D6C-1DCF2292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6405"/>
            <a:ext cx="4623457" cy="3467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9884F-87B0-43D7-B16A-5D0FA730B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40" y="1595380"/>
            <a:ext cx="3596501" cy="275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1D0AF-E60C-4D00-800F-61154810DBAC}"/>
              </a:ext>
            </a:extLst>
          </p:cNvPr>
          <p:cNvSpPr txBox="1"/>
          <p:nvPr/>
        </p:nvSpPr>
        <p:spPr>
          <a:xfrm>
            <a:off x="1795244" y="4739672"/>
            <a:ext cx="283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Distance:10014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FABE9-DF35-45D1-8630-26BB0928DEF0}"/>
              </a:ext>
            </a:extLst>
          </p:cNvPr>
          <p:cNvSpPr txBox="1"/>
          <p:nvPr/>
        </p:nvSpPr>
        <p:spPr>
          <a:xfrm>
            <a:off x="7534134" y="4734332"/>
            <a:ext cx="20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Distance: 9352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16793-D246-4803-B778-5AA6A3EB3008}"/>
              </a:ext>
            </a:extLst>
          </p:cNvPr>
          <p:cNvSpPr txBox="1"/>
          <p:nvPr/>
        </p:nvSpPr>
        <p:spPr>
          <a:xfrm>
            <a:off x="7668358" y="1396660"/>
            <a:ext cx="177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Ans</a:t>
            </a:r>
            <a:endParaRPr lang="en-US" dirty="0"/>
          </a:p>
        </p:txBody>
      </p:sp>
      <p:pic>
        <p:nvPicPr>
          <p:cNvPr id="1026" name="Picture 2" descr="File:Flag of Qatar (3-2).svg - Wikimedia Commons">
            <a:extLst>
              <a:ext uri="{FF2B5EF4-FFF2-40B4-BE49-F238E27FC236}">
                <a16:creationId xmlns:a16="http://schemas.microsoft.com/office/drawing/2014/main" id="{9745A979-F866-4584-9BCC-140AEF68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62" y="639564"/>
            <a:ext cx="682859" cy="455309"/>
          </a:xfrm>
          <a:prstGeom prst="rect">
            <a:avLst/>
          </a:prstGeom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94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D46FC-398D-4264-AE4A-D56298BC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88388-3283-4535-9011-1466BECF1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number of cities is small, the accuracy is high and the convergence speed is fast</a:t>
            </a:r>
          </a:p>
          <a:p>
            <a:r>
              <a:rPr lang="en-US" dirty="0"/>
              <a:t>When there are many cities, the algorithm is easy to converge to a local minimum</a:t>
            </a:r>
          </a:p>
          <a:p>
            <a:r>
              <a:rPr lang="en-US" dirty="0"/>
              <a:t>This method may not get the best solution, but it can get a fine solution in a relatively short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3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E586-1ECD-41DC-937C-6A4407AB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Noto Sans CJK TC Regular" panose="020B0500000000000000" pitchFamily="34" charset="-12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AF40-9755-4120-91A5-7F5D4494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of cities and the distances between each pair of cities, what is the shortest </a:t>
            </a:r>
            <a:r>
              <a:rPr lang="en-US"/>
              <a:t>possible path </a:t>
            </a:r>
            <a:r>
              <a:rPr lang="en-US" dirty="0"/>
              <a:t>that visits each city exactly once and returns to the origin city?</a:t>
            </a:r>
          </a:p>
          <a:p>
            <a:endParaRPr lang="en-US" dirty="0"/>
          </a:p>
        </p:txBody>
      </p:sp>
      <p:pic>
        <p:nvPicPr>
          <p:cNvPr id="1026" name="Picture 2" descr="What is Traveling Salesman Problem and how can tech solve it?">
            <a:extLst>
              <a:ext uri="{FF2B5EF4-FFF2-40B4-BE49-F238E27FC236}">
                <a16:creationId xmlns:a16="http://schemas.microsoft.com/office/drawing/2014/main" id="{2F293F30-83FA-40DC-A5B3-FC4604D6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" b="97813" l="7422" r="89844">
                        <a14:foregroundMark x1="37695" y1="40000" x2="37988" y2="64531"/>
                        <a14:foregroundMark x1="24121" y1="97813" x2="43066" y2="86875"/>
                        <a14:foregroundMark x1="43066" y1="86875" x2="46973" y2="86250"/>
                        <a14:foregroundMark x1="54492" y1="37500" x2="85840" y2="50469"/>
                        <a14:foregroundMark x1="82422" y1="67813" x2="61719" y2="68281"/>
                        <a14:foregroundMark x1="61719" y1="68281" x2="52051" y2="65000"/>
                        <a14:foregroundMark x1="52051" y1="65000" x2="48145" y2="47969"/>
                        <a14:foregroundMark x1="48145" y1="47969" x2="49707" y2="31719"/>
                        <a14:foregroundMark x1="49707" y1="31719" x2="60059" y2="22500"/>
                        <a14:foregroundMark x1="60059" y1="22500" x2="70996" y2="23125"/>
                        <a14:foregroundMark x1="70996" y1="23125" x2="80664" y2="27969"/>
                        <a14:foregroundMark x1="80664" y1="27969" x2="81738" y2="45000"/>
                        <a14:foregroundMark x1="81738" y1="45000" x2="79688" y2="60469"/>
                        <a14:foregroundMark x1="79688" y1="60469" x2="69043" y2="65938"/>
                        <a14:foregroundMark x1="69043" y1="65938" x2="59375" y2="56875"/>
                        <a14:foregroundMark x1="59375" y1="56875" x2="58008" y2="36875"/>
                        <a14:foregroundMark x1="58008" y1="36875" x2="68652" y2="32188"/>
                        <a14:foregroundMark x1="68652" y1="32188" x2="73633" y2="47969"/>
                        <a14:foregroundMark x1="73633" y1="47969" x2="65234" y2="57031"/>
                        <a14:foregroundMark x1="65234" y1="57031" x2="56445" y2="49531"/>
                        <a14:foregroundMark x1="56445" y1="49531" x2="65723" y2="37813"/>
                        <a14:foregroundMark x1="65723" y1="37813" x2="86035" y2="47969"/>
                        <a14:foregroundMark x1="86035" y1="47969" x2="88086" y2="29219"/>
                        <a14:foregroundMark x1="85840" y1="64844" x2="75684" y2="70000"/>
                        <a14:foregroundMark x1="75684" y1="70000" x2="53711" y2="70156"/>
                        <a14:foregroundMark x1="53711" y1="70156" x2="47852" y2="56250"/>
                        <a14:foregroundMark x1="47852" y1="56250" x2="48926" y2="24219"/>
                        <a14:foregroundMark x1="48926" y1="24219" x2="58984" y2="27344"/>
                        <a14:foregroundMark x1="58984" y1="27344" x2="55078" y2="53281"/>
                        <a14:foregroundMark x1="86328" y1="69688" x2="73926" y2="43125"/>
                        <a14:foregroundMark x1="73926" y1="43125" x2="79980" y2="29063"/>
                        <a14:foregroundMark x1="79980" y1="29063" x2="79297" y2="22188"/>
                        <a14:foregroundMark x1="87891" y1="70000" x2="86133" y2="21094"/>
                        <a14:foregroundMark x1="86133" y1="21094" x2="56348" y2="21406"/>
                        <a14:foregroundMark x1="56348" y1="21406" x2="50781" y2="37344"/>
                        <a14:foregroundMark x1="50781" y1="37344" x2="50000" y2="69688"/>
                        <a14:foregroundMark x1="50000" y1="69688" x2="61133" y2="68594"/>
                        <a14:foregroundMark x1="61133" y1="68594" x2="81152" y2="70938"/>
                        <a14:foregroundMark x1="81152" y1="70938" x2="85742" y2="56250"/>
                        <a14:foregroundMark x1="85742" y1="56250" x2="60059" y2="57344"/>
                        <a14:foregroundMark x1="60059" y1="57344" x2="52832" y2="61719"/>
                        <a14:foregroundMark x1="7227" y1="31406" x2="27246" y2="25469"/>
                        <a14:foregroundMark x1="27246" y1="25469" x2="17480" y2="20156"/>
                        <a14:foregroundMark x1="17480" y1="20156" x2="6738" y2="19844"/>
                        <a14:foregroundMark x1="6738" y1="19844" x2="26563" y2="13750"/>
                        <a14:foregroundMark x1="26563" y1="13750" x2="16113" y2="13438"/>
                        <a14:foregroundMark x1="16113" y1="13438" x2="25488" y2="8906"/>
                        <a14:foregroundMark x1="25488" y1="8906" x2="18164" y2="22031"/>
                        <a14:foregroundMark x1="18164" y1="22031" x2="7422" y2="22813"/>
                        <a14:foregroundMark x1="7422" y1="22813" x2="27930" y2="17500"/>
                        <a14:foregroundMark x1="27930" y1="17500" x2="22363" y2="16875"/>
                        <a14:foregroundMark x1="10352" y1="29531" x2="30371" y2="21094"/>
                        <a14:foregroundMark x1="30371" y1="21094" x2="20020" y2="19375"/>
                        <a14:foregroundMark x1="20020" y1="19375" x2="29102" y2="12812"/>
                        <a14:foregroundMark x1="29102" y1="12812" x2="19434" y2="15625"/>
                        <a14:foregroundMark x1="19434" y1="15625" x2="29102" y2="12188"/>
                        <a14:foregroundMark x1="29102" y1="12188" x2="16797" y2="15156"/>
                        <a14:foregroundMark x1="16797" y1="15156" x2="26074" y2="9219"/>
                        <a14:foregroundMark x1="26074" y1="9219" x2="32422" y2="21406"/>
                        <a14:foregroundMark x1="32422" y1="21406" x2="11914" y2="24844"/>
                        <a14:foregroundMark x1="11914" y1="24844" x2="19824" y2="17656"/>
                        <a14:foregroundMark x1="9277" y1="15000" x2="22461" y2="12031"/>
                        <a14:foregroundMark x1="22461" y1="12031" x2="12598" y2="15000"/>
                        <a14:foregroundMark x1="12598" y1="15000" x2="23145" y2="10000"/>
                        <a14:foregroundMark x1="23145" y1="10000" x2="31934" y2="18281"/>
                        <a14:foregroundMark x1="31934" y1="18281" x2="32031" y2="20469"/>
                        <a14:foregroundMark x1="13281" y1="13281" x2="23535" y2="9531"/>
                        <a14:foregroundMark x1="23535" y1="9531" x2="31836" y2="18750"/>
                        <a14:foregroundMark x1="31836" y1="18750" x2="19043" y2="18906"/>
                        <a14:foregroundMark x1="19043" y1="18906" x2="10156" y2="14063"/>
                        <a14:foregroundMark x1="10840" y1="13594" x2="27148" y2="7813"/>
                        <a14:foregroundMark x1="11328" y1="14063" x2="22363" y2="9688"/>
                        <a14:foregroundMark x1="22363" y1="9688" x2="12500" y2="12344"/>
                        <a14:foregroundMark x1="12500" y1="12344" x2="22363" y2="8281"/>
                        <a14:foregroundMark x1="22363" y1="8281" x2="18555" y2="10313"/>
                        <a14:foregroundMark x1="23242" y1="10625" x2="26660" y2="6719"/>
                        <a14:foregroundMark x1="26172" y1="8281" x2="25488" y2="6719"/>
                        <a14:foregroundMark x1="25977" y1="7500" x2="16309" y2="10000"/>
                        <a14:foregroundMark x1="16309" y1="10000" x2="30762" y2="5938"/>
                        <a14:foregroundMark x1="23242" y1="29844" x2="28418" y2="30938"/>
                        <a14:foregroundMark x1="28711" y1="27656" x2="33398" y2="18750"/>
                        <a14:foregroundMark x1="27051" y1="1406" x2="29395" y2="625"/>
                        <a14:foregroundMark x1="32324" y1="97500" x2="39063" y2="97500"/>
                        <a14:foregroundMark x1="33398" y1="96406" x2="38379" y2="95938"/>
                        <a14:backgroundMark x1="31055" y1="60156" x2="31641" y2="6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394541"/>
            <a:ext cx="4876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2C2BCF-6C10-4867-BF87-4D05CFDA4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477" y="3249272"/>
            <a:ext cx="2051249" cy="2177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AD8CC-F6B8-47C5-83D0-F55966C40F4D}"/>
              </a:ext>
            </a:extLst>
          </p:cNvPr>
          <p:cNvSpPr txBox="1"/>
          <p:nvPr/>
        </p:nvSpPr>
        <p:spPr>
          <a:xfrm>
            <a:off x="8488121" y="3324056"/>
            <a:ext cx="1750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Num      x                 y</a:t>
            </a:r>
          </a:p>
        </p:txBody>
      </p:sp>
    </p:spTree>
    <p:extLst>
      <p:ext uri="{BB962C8B-B14F-4D97-AF65-F5344CB8AC3E}">
        <p14:creationId xmlns:p14="http://schemas.microsoft.com/office/powerpoint/2010/main" val="355018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89BC-9D90-4F74-B0FE-70E8A9F2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F062-366E-4ED4-A434-5ADCCA688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Generate a bunch of random possible paths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Select the shorter paths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Crossover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Mutation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Generate new paths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F0BB78B-A63C-4786-898A-83175281C2AE}"/>
              </a:ext>
            </a:extLst>
          </p:cNvPr>
          <p:cNvSpPr/>
          <p:nvPr/>
        </p:nvSpPr>
        <p:spPr>
          <a:xfrm>
            <a:off x="4253218" y="2614744"/>
            <a:ext cx="1098958" cy="1546196"/>
          </a:xfrm>
          <a:prstGeom prst="arc">
            <a:avLst>
              <a:gd name="adj1" fmla="val 17132076"/>
              <a:gd name="adj2" fmla="val 5669390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65CF-3466-4997-8BF3-0C63E2C488E1}"/>
              </a:ext>
            </a:extLst>
          </p:cNvPr>
          <p:cNvSpPr txBox="1"/>
          <p:nvPr/>
        </p:nvSpPr>
        <p:spPr>
          <a:xfrm>
            <a:off x="5445853" y="3244334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8867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F03CC-CFEB-4B45-993F-BF200500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ea typeface="Noto Sans CJK TC Regular" panose="020B0500000000000000" pitchFamily="34" charset="-120"/>
              </a:rPr>
              <a:t>Fitness Function</a:t>
            </a:r>
            <a:endParaRPr lang="en-US" dirty="0">
              <a:latin typeface="+mn-lt"/>
              <a:ea typeface="Noto Sans CJK TC Regular" panose="020B05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363CF-8BF4-414D-8E30-E2C3D4510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363CF-8BF4-414D-8E30-E2C3D4510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18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8308-33FF-4D0D-915F-994DC25E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Noto Sans CJK TC Regular" panose="020B0500000000000000" pitchFamily="34" charset="-120"/>
              </a:rPr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A2B79-3BAA-4E1D-A22C-E377EEE5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species = the paths    Ex: [1,2,3,4,1]</a:t>
            </a:r>
          </a:p>
          <a:p>
            <a:r>
              <a:rPr lang="en-US" sz="2400" dirty="0"/>
              <a:t>Use Roulette Wheel Selection, but keep the top 10% of species with high fitness</a:t>
            </a:r>
          </a:p>
        </p:txBody>
      </p:sp>
      <p:pic>
        <p:nvPicPr>
          <p:cNvPr id="8194" name="Picture 2" descr="Survival of the Fittest. Natural selection amongst startups | by Arlo  Guneratne Bryer | quartictech | Medium">
            <a:extLst>
              <a:ext uri="{FF2B5EF4-FFF2-40B4-BE49-F238E27FC236}">
                <a16:creationId xmlns:a16="http://schemas.microsoft.com/office/drawing/2014/main" id="{3F40D91F-4098-4E98-829F-C8487996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516" y="3217701"/>
            <a:ext cx="4035804" cy="302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6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3907C-EB56-486C-94C6-D9B0EFB1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Roulette Wheel Selection</a:t>
            </a:r>
          </a:p>
        </p:txBody>
      </p:sp>
      <p:pic>
        <p:nvPicPr>
          <p:cNvPr id="3074" name="Picture 2" descr="What is the difference between roulette wheel selection, rank selection and  tournament selection? - Stack Overflow">
            <a:extLst>
              <a:ext uri="{FF2B5EF4-FFF2-40B4-BE49-F238E27FC236}">
                <a16:creationId xmlns:a16="http://schemas.microsoft.com/office/drawing/2014/main" id="{86A904CD-5516-4BED-BE8E-A5D70D57B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46" y="2701807"/>
            <a:ext cx="3741469" cy="34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4EBCBB-9550-48E2-8DB0-EB930725F8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weights: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0A045F-13D4-42CC-928E-651364698742}"/>
                  </a:ext>
                </a:extLst>
              </p:cNvPr>
              <p:cNvSpPr txBox="1"/>
              <p:nvPr/>
            </p:nvSpPr>
            <p:spPr>
              <a:xfrm>
                <a:off x="838200" y="2701807"/>
                <a:ext cx="3044484" cy="789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0A045F-13D4-42CC-928E-651364698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01807"/>
                <a:ext cx="3044484" cy="789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65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CCE4-09F3-4EC9-9CEB-A9EF821C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Crossover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0010F8-BAC2-44E2-B250-94F4F30C1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05" y="2455166"/>
            <a:ext cx="4046989" cy="2863245"/>
          </a:xfrm>
        </p:spPr>
      </p:pic>
    </p:spTree>
    <p:extLst>
      <p:ext uri="{BB962C8B-B14F-4D97-AF65-F5344CB8AC3E}">
        <p14:creationId xmlns:p14="http://schemas.microsoft.com/office/powerpoint/2010/main" val="33521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E4C1E17-CBDE-4B2D-88B8-CCE1C3463879}"/>
              </a:ext>
            </a:extLst>
          </p:cNvPr>
          <p:cNvSpPr/>
          <p:nvPr/>
        </p:nvSpPr>
        <p:spPr>
          <a:xfrm>
            <a:off x="7787786" y="3548544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B8EEE-4627-4DA5-AA29-3E5F743B09E6}"/>
              </a:ext>
            </a:extLst>
          </p:cNvPr>
          <p:cNvSpPr/>
          <p:nvPr/>
        </p:nvSpPr>
        <p:spPr>
          <a:xfrm>
            <a:off x="2139194" y="4862068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F3835-DF37-4FB9-A386-6C60D5F45352}"/>
              </a:ext>
            </a:extLst>
          </p:cNvPr>
          <p:cNvSpPr/>
          <p:nvPr/>
        </p:nvSpPr>
        <p:spPr>
          <a:xfrm>
            <a:off x="2139194" y="3548544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7A320-3824-48BD-9E37-BDD12A81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Crossover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0D06-2B8D-4FF7-8C71-51BB4F039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7808"/>
          </a:xfrm>
        </p:spPr>
        <p:txBody>
          <a:bodyPr>
            <a:normAutofit/>
          </a:bodyPr>
          <a:lstStyle/>
          <a:p>
            <a:r>
              <a:rPr lang="en-US" sz="2000" dirty="0"/>
              <a:t>Randomly select a number as a node then swap the two sides with the node as a center</a:t>
            </a:r>
          </a:p>
          <a:p>
            <a:r>
              <a:rPr lang="en-US" sz="2000" dirty="0"/>
              <a:t>Swap the repeated cities again</a:t>
            </a:r>
          </a:p>
          <a:p>
            <a:r>
              <a:rPr lang="en-US" sz="2000" dirty="0"/>
              <a:t>Crossover rate: 70%</a:t>
            </a:r>
          </a:p>
          <a:p>
            <a:endParaRPr lang="en-US" sz="2000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B173EA2-8D98-4DC4-857D-C9EE25DB1394}"/>
              </a:ext>
            </a:extLst>
          </p:cNvPr>
          <p:cNvSpPr/>
          <p:nvPr/>
        </p:nvSpPr>
        <p:spPr>
          <a:xfrm>
            <a:off x="3699548" y="4045480"/>
            <a:ext cx="1107342" cy="882941"/>
          </a:xfrm>
          <a:prstGeom prst="arc">
            <a:avLst>
              <a:gd name="adj1" fmla="val 16200000"/>
              <a:gd name="adj2" fmla="val 5358096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0012D-85BB-42A1-B855-429E5460C996}"/>
              </a:ext>
            </a:extLst>
          </p:cNvPr>
          <p:cNvSpPr txBox="1"/>
          <p:nvPr/>
        </p:nvSpPr>
        <p:spPr>
          <a:xfrm>
            <a:off x="4819812" y="4256117"/>
            <a:ext cx="70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Swap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97A986-3656-4E79-A1F6-DB588860D6A7}"/>
              </a:ext>
            </a:extLst>
          </p:cNvPr>
          <p:cNvSpPr/>
          <p:nvPr/>
        </p:nvSpPr>
        <p:spPr>
          <a:xfrm>
            <a:off x="5831755" y="4356144"/>
            <a:ext cx="518716" cy="26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F40AE-B0D2-4A80-BEAE-3C55B32C9BD9}"/>
              </a:ext>
            </a:extLst>
          </p:cNvPr>
          <p:cNvSpPr/>
          <p:nvPr/>
        </p:nvSpPr>
        <p:spPr>
          <a:xfrm>
            <a:off x="7787786" y="4862068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1466C2-0D5B-4277-905A-42777501A1D5}"/>
              </a:ext>
            </a:extLst>
          </p:cNvPr>
          <p:cNvSpPr txBox="1"/>
          <p:nvPr/>
        </p:nvSpPr>
        <p:spPr>
          <a:xfrm>
            <a:off x="7787786" y="4862068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4  5  2  3  4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30B155-99E0-4432-8E1B-DC4C1451E36A}"/>
              </a:ext>
            </a:extLst>
          </p:cNvPr>
          <p:cNvSpPr txBox="1"/>
          <p:nvPr/>
        </p:nvSpPr>
        <p:spPr>
          <a:xfrm>
            <a:off x="7787786" y="3548544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1  2  5  3  1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70B799-CED3-40FD-AB75-FF153859CEBB}"/>
              </a:ext>
            </a:extLst>
          </p:cNvPr>
          <p:cNvSpPr txBox="1"/>
          <p:nvPr/>
        </p:nvSpPr>
        <p:spPr>
          <a:xfrm>
            <a:off x="1014378" y="3645370"/>
            <a:ext cx="12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Parent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837EC-4187-4D19-BEA4-C7F9DB19291F}"/>
              </a:ext>
            </a:extLst>
          </p:cNvPr>
          <p:cNvSpPr txBox="1"/>
          <p:nvPr/>
        </p:nvSpPr>
        <p:spPr>
          <a:xfrm>
            <a:off x="6781112" y="3645370"/>
            <a:ext cx="109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Child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832A7D-02AA-4F86-8D46-BAD205A3FD50}"/>
              </a:ext>
            </a:extLst>
          </p:cNvPr>
          <p:cNvSpPr txBox="1"/>
          <p:nvPr/>
        </p:nvSpPr>
        <p:spPr>
          <a:xfrm>
            <a:off x="6781112" y="4928421"/>
            <a:ext cx="109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Child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02149-D804-4C12-AEBA-898008E6B8CA}"/>
              </a:ext>
            </a:extLst>
          </p:cNvPr>
          <p:cNvSpPr txBox="1"/>
          <p:nvPr/>
        </p:nvSpPr>
        <p:spPr>
          <a:xfrm>
            <a:off x="1014378" y="4954400"/>
            <a:ext cx="12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Parent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F31E21-9544-490E-BBC5-6CB9F15040CA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>
            <a:off x="8765104" y="3548544"/>
            <a:ext cx="0" cy="1898299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A30BF5-1672-4172-97CF-967649156055}"/>
              </a:ext>
            </a:extLst>
          </p:cNvPr>
          <p:cNvCxnSpPr>
            <a:cxnSpLocks/>
          </p:cNvCxnSpPr>
          <p:nvPr/>
        </p:nvCxnSpPr>
        <p:spPr>
          <a:xfrm>
            <a:off x="7849307" y="4045480"/>
            <a:ext cx="28801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F4A49D-4DC3-4AA3-9499-34FEAA8C577D}"/>
              </a:ext>
            </a:extLst>
          </p:cNvPr>
          <p:cNvCxnSpPr>
            <a:cxnSpLocks/>
          </p:cNvCxnSpPr>
          <p:nvPr/>
        </p:nvCxnSpPr>
        <p:spPr>
          <a:xfrm>
            <a:off x="9394279" y="4045480"/>
            <a:ext cx="28801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DF76F7-72B5-4D1E-9FF7-57B378134B0D}"/>
              </a:ext>
            </a:extLst>
          </p:cNvPr>
          <p:cNvCxnSpPr>
            <a:cxnSpLocks/>
          </p:cNvCxnSpPr>
          <p:nvPr/>
        </p:nvCxnSpPr>
        <p:spPr>
          <a:xfrm>
            <a:off x="7849307" y="5354510"/>
            <a:ext cx="28801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AF902A-0638-4A51-8AF9-24D88FFD1195}"/>
              </a:ext>
            </a:extLst>
          </p:cNvPr>
          <p:cNvCxnSpPr>
            <a:cxnSpLocks/>
          </p:cNvCxnSpPr>
          <p:nvPr/>
        </p:nvCxnSpPr>
        <p:spPr>
          <a:xfrm>
            <a:off x="9394279" y="5354510"/>
            <a:ext cx="28801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Arc 37">
            <a:extLst>
              <a:ext uri="{FF2B5EF4-FFF2-40B4-BE49-F238E27FC236}">
                <a16:creationId xmlns:a16="http://schemas.microsoft.com/office/drawing/2014/main" id="{D3C17BCB-C10D-4255-AD6D-DA538E02640F}"/>
              </a:ext>
            </a:extLst>
          </p:cNvPr>
          <p:cNvSpPr/>
          <p:nvPr/>
        </p:nvSpPr>
        <p:spPr>
          <a:xfrm>
            <a:off x="9204496" y="4065156"/>
            <a:ext cx="1108380" cy="1280153"/>
          </a:xfrm>
          <a:prstGeom prst="arc">
            <a:avLst>
              <a:gd name="adj1" fmla="val 16371532"/>
              <a:gd name="adj2" fmla="val 5116787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978A78-4991-4B35-9362-B3B051C095EF}"/>
              </a:ext>
            </a:extLst>
          </p:cNvPr>
          <p:cNvSpPr txBox="1"/>
          <p:nvPr/>
        </p:nvSpPr>
        <p:spPr>
          <a:xfrm>
            <a:off x="10312881" y="4105115"/>
            <a:ext cx="1463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Swap 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the repeated cities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30237B-2236-48F6-B365-FC1A6172A2EF}"/>
              </a:ext>
            </a:extLst>
          </p:cNvPr>
          <p:cNvSpPr/>
          <p:nvPr/>
        </p:nvSpPr>
        <p:spPr>
          <a:xfrm>
            <a:off x="3332543" y="3580001"/>
            <a:ext cx="739639" cy="52221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06F013-25E8-4EC0-A53B-B5224AD59E02}"/>
              </a:ext>
            </a:extLst>
          </p:cNvPr>
          <p:cNvSpPr/>
          <p:nvPr/>
        </p:nvSpPr>
        <p:spPr>
          <a:xfrm>
            <a:off x="3352845" y="4893347"/>
            <a:ext cx="719337" cy="52221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88688-74AF-4687-8B80-8F30CEA4E094}"/>
              </a:ext>
            </a:extLst>
          </p:cNvPr>
          <p:cNvSpPr txBox="1"/>
          <p:nvPr/>
        </p:nvSpPr>
        <p:spPr>
          <a:xfrm>
            <a:off x="2139188" y="4887059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4  5  2  3  1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E153E-3268-4086-BA7F-E5FA4E8674B9}"/>
              </a:ext>
            </a:extLst>
          </p:cNvPr>
          <p:cNvSpPr txBox="1"/>
          <p:nvPr/>
        </p:nvSpPr>
        <p:spPr>
          <a:xfrm>
            <a:off x="2117517" y="3535254"/>
            <a:ext cx="1954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1  2  5  3  4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F9F794-92F3-4A29-AD98-F8C1A665DA67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3094834" y="3535254"/>
            <a:ext cx="3479" cy="2023959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85C592-F1F6-48E6-8729-D1F642628657}"/>
              </a:ext>
            </a:extLst>
          </p:cNvPr>
          <p:cNvSpPr txBox="1"/>
          <p:nvPr/>
        </p:nvSpPr>
        <p:spPr>
          <a:xfrm>
            <a:off x="2239856" y="5959154"/>
            <a:ext cx="175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Randomly select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492B5C-D630-479C-A5B7-E7D1AA2ED2F8}"/>
              </a:ext>
            </a:extLst>
          </p:cNvPr>
          <p:cNvSpPr txBox="1"/>
          <p:nvPr/>
        </p:nvSpPr>
        <p:spPr>
          <a:xfrm>
            <a:off x="5531154" y="4677402"/>
            <a:ext cx="110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Crossover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9DB585-E0C0-4B05-BBF4-500BB2F079B8}"/>
              </a:ext>
            </a:extLst>
          </p:cNvPr>
          <p:cNvSpPr txBox="1"/>
          <p:nvPr/>
        </p:nvSpPr>
        <p:spPr>
          <a:xfrm>
            <a:off x="2172921" y="5485663"/>
            <a:ext cx="191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0      1       2      3      4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443244B3-9AA4-41F1-9277-8CB9D5455320}"/>
              </a:ext>
            </a:extLst>
          </p:cNvPr>
          <p:cNvSpPr/>
          <p:nvPr/>
        </p:nvSpPr>
        <p:spPr>
          <a:xfrm rot="10800000">
            <a:off x="3029480" y="5774064"/>
            <a:ext cx="174050" cy="251670"/>
          </a:xfrm>
          <a:prstGeom prst="downArrow">
            <a:avLst>
              <a:gd name="adj1" fmla="val 36991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F2BDE9-3C1E-4666-90FA-8546060ED3B9}"/>
              </a:ext>
            </a:extLst>
          </p:cNvPr>
          <p:cNvSpPr txBox="1"/>
          <p:nvPr/>
        </p:nvSpPr>
        <p:spPr>
          <a:xfrm>
            <a:off x="2158940" y="3154436"/>
            <a:ext cx="191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0      1       2      3      4</a:t>
            </a:r>
          </a:p>
        </p:txBody>
      </p:sp>
    </p:spTree>
    <p:extLst>
      <p:ext uri="{BB962C8B-B14F-4D97-AF65-F5344CB8AC3E}">
        <p14:creationId xmlns:p14="http://schemas.microsoft.com/office/powerpoint/2010/main" val="422727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04AB-B5EE-4F06-A90C-2595A71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C3EDC-D32C-494D-B3BC-D1AE0371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Randomly select 2 nodes and reverse the order of city between the nodes</a:t>
            </a:r>
          </a:p>
          <a:p>
            <a:r>
              <a:rPr lang="en-US" sz="2400" dirty="0"/>
              <a:t>Mutation rate: 20%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64C8CD-A5B6-4139-83D5-BEB20A0A7012}"/>
              </a:ext>
            </a:extLst>
          </p:cNvPr>
          <p:cNvSpPr/>
          <p:nvPr/>
        </p:nvSpPr>
        <p:spPr>
          <a:xfrm>
            <a:off x="2181139" y="3397542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128BC-357C-499D-80A2-3924B9F0C32E}"/>
              </a:ext>
            </a:extLst>
          </p:cNvPr>
          <p:cNvSpPr txBox="1"/>
          <p:nvPr/>
        </p:nvSpPr>
        <p:spPr>
          <a:xfrm>
            <a:off x="2181139" y="3397542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1  2  5  3  4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429B0-C374-4D47-975A-2342D426E052}"/>
              </a:ext>
            </a:extLst>
          </p:cNvPr>
          <p:cNvSpPr txBox="1"/>
          <p:nvPr/>
        </p:nvSpPr>
        <p:spPr>
          <a:xfrm>
            <a:off x="1081490" y="3494368"/>
            <a:ext cx="12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Child 1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2A91900-0ADA-46DD-A3F6-8EB448466641}"/>
              </a:ext>
            </a:extLst>
          </p:cNvPr>
          <p:cNvSpPr/>
          <p:nvPr/>
        </p:nvSpPr>
        <p:spPr>
          <a:xfrm rot="10800000">
            <a:off x="2289179" y="4233990"/>
            <a:ext cx="174050" cy="251670"/>
          </a:xfrm>
          <a:prstGeom prst="downArrow">
            <a:avLst>
              <a:gd name="adj1" fmla="val 36991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556D35-4BCA-48E7-974A-B807385B7CA9}"/>
              </a:ext>
            </a:extLst>
          </p:cNvPr>
          <p:cNvSpPr/>
          <p:nvPr/>
        </p:nvSpPr>
        <p:spPr>
          <a:xfrm rot="10800000">
            <a:off x="3843960" y="4233990"/>
            <a:ext cx="174050" cy="251670"/>
          </a:xfrm>
          <a:prstGeom prst="downArrow">
            <a:avLst>
              <a:gd name="adj1" fmla="val 36991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2C376-748F-467D-9C96-3161D9F08825}"/>
              </a:ext>
            </a:extLst>
          </p:cNvPr>
          <p:cNvSpPr/>
          <p:nvPr/>
        </p:nvSpPr>
        <p:spPr>
          <a:xfrm>
            <a:off x="2567031" y="3429001"/>
            <a:ext cx="1182848" cy="51673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03336-61D0-42B6-B3CE-A52C570F99C0}"/>
              </a:ext>
            </a:extLst>
          </p:cNvPr>
          <p:cNvSpPr/>
          <p:nvPr/>
        </p:nvSpPr>
        <p:spPr>
          <a:xfrm>
            <a:off x="7171162" y="3397542"/>
            <a:ext cx="1954635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94897E-3CB9-41A4-91BE-9DF1645A7426}"/>
              </a:ext>
            </a:extLst>
          </p:cNvPr>
          <p:cNvSpPr txBox="1"/>
          <p:nvPr/>
        </p:nvSpPr>
        <p:spPr>
          <a:xfrm>
            <a:off x="7171162" y="3397542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</a:t>
            </a:r>
            <a:r>
              <a:rPr lang="en-US" sz="3200" dirty="0">
                <a:solidFill>
                  <a:schemeClr val="accent2"/>
                </a:solidFill>
              </a:rPr>
              <a:t>3  5  2  </a:t>
            </a:r>
            <a:r>
              <a:rPr lang="en-US" sz="3200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7BBA24-64FF-4549-88D0-9C46C47795F6}"/>
              </a:ext>
            </a:extLst>
          </p:cNvPr>
          <p:cNvSpPr txBox="1"/>
          <p:nvPr/>
        </p:nvSpPr>
        <p:spPr>
          <a:xfrm>
            <a:off x="6071513" y="3494368"/>
            <a:ext cx="128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Child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AF5E82-539F-401E-BA38-C5B495FC8B05}"/>
              </a:ext>
            </a:extLst>
          </p:cNvPr>
          <p:cNvSpPr/>
          <p:nvPr/>
        </p:nvSpPr>
        <p:spPr>
          <a:xfrm>
            <a:off x="7557054" y="3429001"/>
            <a:ext cx="1182848" cy="51673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17C499A-8784-4301-AB0D-E4ECA6D1542B}"/>
              </a:ext>
            </a:extLst>
          </p:cNvPr>
          <p:cNvSpPr/>
          <p:nvPr/>
        </p:nvSpPr>
        <p:spPr>
          <a:xfrm>
            <a:off x="4943159" y="3556561"/>
            <a:ext cx="518716" cy="261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612B04-4660-44B6-BADB-1AA7775D9AC7}"/>
              </a:ext>
            </a:extLst>
          </p:cNvPr>
          <p:cNvSpPr txBox="1"/>
          <p:nvPr/>
        </p:nvSpPr>
        <p:spPr>
          <a:xfrm>
            <a:off x="2281806" y="4488071"/>
            <a:ext cx="175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Randomly select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A7C311-6F36-4D2F-A6D4-F38A2CAA9BAF}"/>
              </a:ext>
            </a:extLst>
          </p:cNvPr>
          <p:cNvSpPr txBox="1"/>
          <p:nvPr/>
        </p:nvSpPr>
        <p:spPr>
          <a:xfrm>
            <a:off x="7557054" y="3040439"/>
            <a:ext cx="11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AABBFB-8E7F-4B35-8BE3-7957CC6F8961}"/>
              </a:ext>
            </a:extLst>
          </p:cNvPr>
          <p:cNvSpPr txBox="1"/>
          <p:nvPr/>
        </p:nvSpPr>
        <p:spPr>
          <a:xfrm>
            <a:off x="4646769" y="3894478"/>
            <a:ext cx="110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412D4A-7C78-46AD-99DA-5FDC4A757014}"/>
              </a:ext>
            </a:extLst>
          </p:cNvPr>
          <p:cNvSpPr txBox="1"/>
          <p:nvPr/>
        </p:nvSpPr>
        <p:spPr>
          <a:xfrm>
            <a:off x="2233429" y="3967067"/>
            <a:ext cx="191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0      1       2      3      4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C42E028-D077-438C-8E0E-B37CA3AE7E33}"/>
              </a:ext>
            </a:extLst>
          </p:cNvPr>
          <p:cNvSpPr/>
          <p:nvPr/>
        </p:nvSpPr>
        <p:spPr>
          <a:xfrm rot="10800000">
            <a:off x="7268558" y="4233990"/>
            <a:ext cx="174050" cy="251670"/>
          </a:xfrm>
          <a:prstGeom prst="downArrow">
            <a:avLst>
              <a:gd name="adj1" fmla="val 36991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17B184B-5669-49F2-BEE4-4898DD5F4CD6}"/>
              </a:ext>
            </a:extLst>
          </p:cNvPr>
          <p:cNvSpPr/>
          <p:nvPr/>
        </p:nvSpPr>
        <p:spPr>
          <a:xfrm rot="10800000">
            <a:off x="8823339" y="4233990"/>
            <a:ext cx="174050" cy="251670"/>
          </a:xfrm>
          <a:prstGeom prst="downArrow">
            <a:avLst>
              <a:gd name="adj1" fmla="val 36991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D24DC-ED61-4C53-9E05-2386BD523034}"/>
              </a:ext>
            </a:extLst>
          </p:cNvPr>
          <p:cNvSpPr txBox="1"/>
          <p:nvPr/>
        </p:nvSpPr>
        <p:spPr>
          <a:xfrm>
            <a:off x="7212808" y="3967067"/>
            <a:ext cx="191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0      1       2      3      4</a:t>
            </a:r>
          </a:p>
        </p:txBody>
      </p:sp>
    </p:spTree>
    <p:extLst>
      <p:ext uri="{BB962C8B-B14F-4D97-AF65-F5344CB8AC3E}">
        <p14:creationId xmlns:p14="http://schemas.microsoft.com/office/powerpoint/2010/main" val="3215152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317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 Light</vt:lpstr>
      <vt:lpstr>Cambria Math</vt:lpstr>
      <vt:lpstr>Calibri</vt:lpstr>
      <vt:lpstr>Arial</vt:lpstr>
      <vt:lpstr>Noto Sans CJK TC Regular</vt:lpstr>
      <vt:lpstr>Office Theme</vt:lpstr>
      <vt:lpstr>Using Genetic Algorithm to solve  Travelling salesman Problem (TSP)</vt:lpstr>
      <vt:lpstr>Problem</vt:lpstr>
      <vt:lpstr>Process</vt:lpstr>
      <vt:lpstr>Fitness Function</vt:lpstr>
      <vt:lpstr>Selection</vt:lpstr>
      <vt:lpstr>Roulette Wheel Selection</vt:lpstr>
      <vt:lpstr>Crossover</vt:lpstr>
      <vt:lpstr>Crossover</vt:lpstr>
      <vt:lpstr>Mutation</vt:lpstr>
      <vt:lpstr>Result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Genetic Algorithm to solve Travelling salesman Problem (TSP)</dc:title>
  <dc:creator>Data</dc:creator>
  <cp:lastModifiedBy>Data</cp:lastModifiedBy>
  <cp:revision>52</cp:revision>
  <dcterms:created xsi:type="dcterms:W3CDTF">2022-01-02T06:23:30Z</dcterms:created>
  <dcterms:modified xsi:type="dcterms:W3CDTF">2022-01-13T04:51:36Z</dcterms:modified>
</cp:coreProperties>
</file>